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9" r:id="rId4"/>
    <p:sldId id="260" r:id="rId5"/>
    <p:sldId id="269" r:id="rId6"/>
    <p:sldId id="263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C945A"/>
    <a:srgbClr val="A42145"/>
    <a:srgbClr val="DEC9A2"/>
    <a:srgbClr val="691B4F"/>
    <a:srgbClr val="6E152E"/>
    <a:srgbClr val="691B31"/>
    <a:srgbClr val="404040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8"/>
    <p:restoredTop sz="62583" autoAdjust="0"/>
  </p:normalViewPr>
  <p:slideViewPr>
    <p:cSldViewPr snapToGrid="0" snapToObjects="1">
      <p:cViewPr varScale="1">
        <p:scale>
          <a:sx n="57" d="100"/>
          <a:sy n="57" d="100"/>
        </p:scale>
        <p:origin x="226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ED97-2E03-4E0E-8B35-37ED38C8F35D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3FA3-5E34-4189-89AF-5F56BE3F4B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44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53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60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1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46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25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51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33FA3-5E34-4189-89AF-5F56BE3F4B4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92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5" y="5186083"/>
            <a:ext cx="4029738" cy="10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331611"/>
            <a:ext cx="2834696" cy="7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473" y="1812852"/>
            <a:ext cx="7829327" cy="1325563"/>
          </a:xfrm>
        </p:spPr>
        <p:txBody>
          <a:bodyPr/>
          <a:lstStyle>
            <a:lvl1pPr algn="l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24473" y="3343609"/>
            <a:ext cx="8667527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2343"/>
            <a:ext cx="3646251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2122343"/>
            <a:ext cx="6489970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11/03/2020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3646251" cy="157624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91B4F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99" y="5528234"/>
            <a:ext cx="2854429" cy="7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691B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indy.rayo@economia.gob.mx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88281" y="974741"/>
            <a:ext cx="9144000" cy="1292209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Hoja </a:t>
            </a:r>
            <a:r>
              <a:rPr lang="es-MX" dirty="0"/>
              <a:t>de ruta </a:t>
            </a:r>
            <a:r>
              <a:rPr lang="es-MX" dirty="0" smtClean="0"/>
              <a:t>para  </a:t>
            </a:r>
            <a:r>
              <a:rPr lang="es-MX" dirty="0"/>
              <a:t>la implementación del capítulo 19: Comercio digital </a:t>
            </a:r>
            <a:r>
              <a:rPr lang="es-MX" dirty="0" smtClean="0"/>
              <a:t>del</a:t>
            </a:r>
          </a:p>
          <a:p>
            <a:r>
              <a:rPr lang="es-MX" dirty="0" smtClean="0"/>
              <a:t> T-MEC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47955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Mtra. Cindy Rayo Zapata, </a:t>
            </a:r>
            <a:endParaRPr lang="es-MX" dirty="0" smtClean="0"/>
          </a:p>
          <a:p>
            <a:r>
              <a:rPr lang="es-MX" dirty="0" smtClean="0"/>
              <a:t>Directora </a:t>
            </a:r>
            <a:r>
              <a:rPr lang="es-MX" dirty="0"/>
              <a:t>General de Comercio</a:t>
            </a:r>
          </a:p>
          <a:p>
            <a:r>
              <a:rPr lang="es-MX" dirty="0"/>
              <a:t>Internacional de Servicios e </a:t>
            </a:r>
            <a:r>
              <a:rPr lang="es-MX" dirty="0" smtClean="0"/>
              <a:t>Inversión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809" y="166932"/>
            <a:ext cx="7829327" cy="1325563"/>
          </a:xfrm>
        </p:spPr>
        <p:txBody>
          <a:bodyPr>
            <a:noAutofit/>
          </a:bodyPr>
          <a:lstStyle/>
          <a:p>
            <a:r>
              <a:rPr lang="es-MX" sz="3200" dirty="0" smtClean="0"/>
              <a:t>Propiciando un </a:t>
            </a:r>
            <a:r>
              <a:rPr lang="es-MX" sz="3200" dirty="0"/>
              <a:t>ambiente favorable para el comercio electrónico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5464" y="2172232"/>
            <a:ext cx="9939528" cy="19585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Identificación de las áreas de oportunidad en las que podemos trabajar para fortalecer el capítulo 19. Comercio Digital</a:t>
            </a:r>
            <a:r>
              <a:rPr lang="es-MX" dirty="0" smtClean="0"/>
              <a:t>.</a:t>
            </a:r>
          </a:p>
          <a:p>
            <a:r>
              <a:rPr lang="es-MX" dirty="0" smtClean="0"/>
              <a:t>Sinergia entre los actores que </a:t>
            </a:r>
            <a:r>
              <a:rPr lang="es-MX" dirty="0"/>
              <a:t>participan en el comercio electrónico </a:t>
            </a:r>
            <a:r>
              <a:rPr lang="es-MX" dirty="0" smtClean="0"/>
              <a:t>transfronterizo</a:t>
            </a:r>
          </a:p>
          <a:p>
            <a:r>
              <a:rPr lang="es-MX" dirty="0" smtClean="0"/>
              <a:t>Marco nacional de las transacciones electrónicas (Artículo 19.3)</a:t>
            </a:r>
          </a:p>
          <a:p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67" y="4724019"/>
            <a:ext cx="3676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C00000"/>
                </a:solidFill>
              </a:rPr>
              <a:t>Artículo 19.14: Cooperación 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63830" y="744647"/>
            <a:ext cx="6489970" cy="504655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dirty="0" smtClean="0"/>
              <a:t>Intercambiar </a:t>
            </a:r>
            <a:r>
              <a:rPr lang="es-MX" dirty="0"/>
              <a:t>información y compartir experiencias sobre regulaciones, políticas, observancia y cumplimiento en relación con el comercio digital, incluidos</a:t>
            </a:r>
            <a:r>
              <a:rPr lang="es-MX" dirty="0" smtClean="0"/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dirty="0"/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MX" sz="2600" dirty="0"/>
              <a:t>la protección de la información personal, particularmente con el fin de fortalecer los mecanismos internacionales existentes para la cooperación en el cumplimiento de leyes que protegen la privacidad,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MX" sz="2600" dirty="0"/>
              <a:t>la seguridad en las comunicaciones electrónicas,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MX" sz="2600" dirty="0"/>
              <a:t>la autenticación, y</a:t>
            </a: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MX" sz="2600" dirty="0"/>
              <a:t>el uso gubernamental de herramientas y tecnologías digitales para lograr un mejor desempeño </a:t>
            </a:r>
            <a:r>
              <a:rPr lang="es-MX" sz="2600" dirty="0" smtClean="0"/>
              <a:t>gubernamental. </a:t>
            </a:r>
            <a:endParaRPr lang="es-MX" sz="26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Áreas de oportunidad</a:t>
            </a:r>
          </a:p>
        </p:txBody>
      </p:sp>
    </p:spTree>
    <p:extLst>
      <p:ext uri="{BB962C8B-B14F-4D97-AF65-F5344CB8AC3E}">
        <p14:creationId xmlns:p14="http://schemas.microsoft.com/office/powerpoint/2010/main" val="22957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028" y="365125"/>
            <a:ext cx="5938964" cy="1325563"/>
          </a:xfrm>
        </p:spPr>
        <p:txBody>
          <a:bodyPr/>
          <a:lstStyle/>
          <a:p>
            <a:r>
              <a:rPr lang="es-MX" dirty="0">
                <a:solidFill>
                  <a:srgbClr val="BC945A"/>
                </a:solidFill>
              </a:rPr>
              <a:t>Áreas de oportunidad</a:t>
            </a:r>
            <a:br>
              <a:rPr lang="es-MX" dirty="0">
                <a:solidFill>
                  <a:srgbClr val="BC945A"/>
                </a:solidFill>
              </a:rPr>
            </a:br>
            <a:endParaRPr lang="es-MX" dirty="0">
              <a:solidFill>
                <a:srgbClr val="BC945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Artículo 19.14: </a:t>
            </a:r>
            <a:r>
              <a:rPr lang="es-MX" sz="2400" dirty="0">
                <a:solidFill>
                  <a:srgbClr val="C00000"/>
                </a:solidFill>
              </a:rPr>
              <a:t>Cooperación</a:t>
            </a:r>
            <a:r>
              <a:rPr lang="es-MX" dirty="0">
                <a:solidFill>
                  <a:srgbClr val="C00000"/>
                </a:solidFill>
              </a:rPr>
              <a:t> </a:t>
            </a:r>
          </a:p>
          <a:p>
            <a:endParaRPr lang="es-MX" dirty="0">
              <a:solidFill>
                <a:srgbClr val="DEC9A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990000"/>
                </a:solidFill>
              </a:rPr>
              <a:t>Por </a:t>
            </a:r>
            <a:r>
              <a:rPr lang="es-MX" dirty="0">
                <a:solidFill>
                  <a:srgbClr val="990000"/>
                </a:solidFill>
              </a:rPr>
              <a:t>parte del sector </a:t>
            </a:r>
            <a:r>
              <a:rPr lang="es-MX" dirty="0" smtClean="0">
                <a:solidFill>
                  <a:srgbClr val="990000"/>
                </a:solidFill>
              </a:rPr>
              <a:t>privado, fomentar </a:t>
            </a:r>
            <a:r>
              <a:rPr lang="es-MX" dirty="0">
                <a:solidFill>
                  <a:srgbClr val="990000"/>
                </a:solidFill>
              </a:rPr>
              <a:t>el desarrollo </a:t>
            </a:r>
            <a:r>
              <a:rPr lang="es-MX" dirty="0" smtClean="0">
                <a:solidFill>
                  <a:srgbClr val="990000"/>
                </a:solidFill>
              </a:rPr>
              <a:t>de métodos </a:t>
            </a:r>
            <a:r>
              <a:rPr lang="es-MX" dirty="0">
                <a:solidFill>
                  <a:srgbClr val="990000"/>
                </a:solidFill>
              </a:rPr>
              <a:t>de </a:t>
            </a:r>
            <a:r>
              <a:rPr lang="es-MX" dirty="0" smtClean="0">
                <a:solidFill>
                  <a:srgbClr val="990000"/>
                </a:solidFill>
              </a:rPr>
              <a:t>autorregulación que </a:t>
            </a:r>
            <a:r>
              <a:rPr lang="es-MX" dirty="0">
                <a:solidFill>
                  <a:srgbClr val="990000"/>
                </a:solidFill>
              </a:rPr>
              <a:t>fomenten el </a:t>
            </a:r>
            <a:r>
              <a:rPr lang="es-MX" dirty="0" smtClean="0">
                <a:solidFill>
                  <a:srgbClr val="990000"/>
                </a:solidFill>
              </a:rPr>
              <a:t>comercio digital</a:t>
            </a:r>
            <a:r>
              <a:rPr lang="es-MX" dirty="0">
                <a:solidFill>
                  <a:srgbClr val="990000"/>
                </a:solidFill>
              </a:rPr>
              <a:t>, incluidos códigos </a:t>
            </a:r>
            <a:r>
              <a:rPr lang="es-MX" dirty="0" smtClean="0">
                <a:solidFill>
                  <a:srgbClr val="990000"/>
                </a:solidFill>
              </a:rPr>
              <a:t>de conducta</a:t>
            </a:r>
            <a:r>
              <a:rPr lang="es-MX" dirty="0">
                <a:solidFill>
                  <a:srgbClr val="990000"/>
                </a:solidFill>
              </a:rPr>
              <a:t>, contratos modelo</a:t>
            </a:r>
            <a:r>
              <a:rPr lang="es-MX" dirty="0" smtClean="0">
                <a:solidFill>
                  <a:srgbClr val="990000"/>
                </a:solidFill>
              </a:rPr>
              <a:t>, directrices </a:t>
            </a:r>
            <a:r>
              <a:rPr lang="es-MX" dirty="0">
                <a:solidFill>
                  <a:srgbClr val="990000"/>
                </a:solidFill>
              </a:rPr>
              <a:t>y mecanismos </a:t>
            </a:r>
            <a:r>
              <a:rPr lang="es-MX" dirty="0" smtClean="0">
                <a:solidFill>
                  <a:srgbClr val="990000"/>
                </a:solidFill>
              </a:rPr>
              <a:t>de cumplimiento.</a:t>
            </a:r>
            <a:endParaRPr lang="es-MX" dirty="0">
              <a:solidFill>
                <a:srgbClr val="990000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1" y="3013869"/>
            <a:ext cx="4876800" cy="2667000"/>
          </a:xfrm>
        </p:spPr>
      </p:pic>
    </p:spTree>
    <p:extLst>
      <p:ext uri="{BB962C8B-B14F-4D97-AF65-F5344CB8AC3E}">
        <p14:creationId xmlns:p14="http://schemas.microsoft.com/office/powerpoint/2010/main" val="1680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176337"/>
          </a:xfrm>
        </p:spPr>
        <p:txBody>
          <a:bodyPr/>
          <a:lstStyle/>
          <a:p>
            <a:r>
              <a:rPr lang="es-MX" sz="2400" dirty="0">
                <a:solidFill>
                  <a:srgbClr val="C00000"/>
                </a:solidFill>
              </a:rPr>
              <a:t>Artículo </a:t>
            </a:r>
            <a:r>
              <a:rPr lang="es-MX" sz="2400" dirty="0" smtClean="0">
                <a:solidFill>
                  <a:srgbClr val="C00000"/>
                </a:solidFill>
              </a:rPr>
              <a:t>19.18: Datos abiertos gubernamentales </a:t>
            </a:r>
            <a:endParaRPr lang="es-MX" sz="2400" dirty="0">
              <a:solidFill>
                <a:srgbClr val="C00000"/>
              </a:solidFill>
            </a:endParaRPr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14387" y="2847974"/>
            <a:ext cx="7909888" cy="3684588"/>
          </a:xfrm>
        </p:spPr>
        <p:txBody>
          <a:bodyPr/>
          <a:lstStyle/>
          <a:p>
            <a:r>
              <a:rPr lang="es-MX" dirty="0" smtClean="0"/>
              <a:t>Facilitar el acceso publico y el uso de información gubernamental</a:t>
            </a:r>
          </a:p>
          <a:p>
            <a:r>
              <a:rPr lang="es-MX" dirty="0" smtClean="0"/>
              <a:t>Cooperar entre las Partes para ampliar el acceso y el uso de la información gubernamental</a:t>
            </a:r>
            <a:endParaRPr lang="es-MX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>
                <a:solidFill>
                  <a:srgbClr val="BC945A"/>
                </a:solidFill>
              </a:rPr>
              <a:t>Áreas de oportunidad</a:t>
            </a:r>
            <a:br>
              <a:rPr lang="es-MX" dirty="0">
                <a:solidFill>
                  <a:srgbClr val="BC945A"/>
                </a:solidFill>
              </a:rPr>
            </a:br>
            <a:endParaRPr lang="es-MX" dirty="0">
              <a:solidFill>
                <a:srgbClr val="BC9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4833" y="2145792"/>
            <a:ext cx="4272643" cy="397459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BC945A"/>
                </a:solidFill>
              </a:rPr>
              <a:t>D</a:t>
            </a:r>
            <a:r>
              <a:rPr lang="es-MX" sz="1400" dirty="0" smtClean="0">
                <a:solidFill>
                  <a:srgbClr val="BC945A"/>
                </a:solidFill>
              </a:rPr>
              <a:t>iversas </a:t>
            </a:r>
            <a:r>
              <a:rPr lang="es-MX" sz="1400" dirty="0">
                <a:solidFill>
                  <a:srgbClr val="BC945A"/>
                </a:solidFill>
              </a:rPr>
              <a:t>entidades del gobierno federal, competentes en la regulación del comercio </a:t>
            </a:r>
            <a:r>
              <a:rPr lang="es-MX" sz="1400" dirty="0" smtClean="0">
                <a:solidFill>
                  <a:srgbClr val="BC945A"/>
                </a:solidFill>
              </a:rPr>
              <a:t>electrónico, que estuvieron involucradas en la negociación del capítulo 19,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BC945A"/>
                </a:solidFill>
              </a:rPr>
              <a:t>R</a:t>
            </a:r>
            <a:r>
              <a:rPr lang="es-MX" sz="1400" dirty="0" smtClean="0">
                <a:solidFill>
                  <a:srgbClr val="BC945A"/>
                </a:solidFill>
              </a:rPr>
              <a:t>epresentantes </a:t>
            </a:r>
            <a:r>
              <a:rPr lang="es-MX" sz="1400" dirty="0">
                <a:solidFill>
                  <a:srgbClr val="BC945A"/>
                </a:solidFill>
              </a:rPr>
              <a:t>del Congreso de la Unión, legisladores de los distintos grupos parlamentarios que están formulando iniciativas para reformar la legislación del comercio electrónico en </a:t>
            </a:r>
            <a:r>
              <a:rPr lang="es-MX" sz="1400" dirty="0" smtClean="0">
                <a:solidFill>
                  <a:srgbClr val="BC945A"/>
                </a:solidFill>
              </a:rPr>
              <a:t>México,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BC945A"/>
                </a:solidFill>
              </a:rPr>
              <a:t>E</a:t>
            </a:r>
            <a:r>
              <a:rPr lang="es-MX" sz="1400" dirty="0" smtClean="0">
                <a:solidFill>
                  <a:srgbClr val="BC945A"/>
                </a:solidFill>
              </a:rPr>
              <a:t>mpresarios </a:t>
            </a:r>
            <a:r>
              <a:rPr lang="es-MX" sz="1400" dirty="0">
                <a:solidFill>
                  <a:srgbClr val="BC945A"/>
                </a:solidFill>
              </a:rPr>
              <a:t>y asociaciones representativas del sector, de la academia y de la sociedad civil.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313" y="288131"/>
            <a:ext cx="3932237" cy="1576388"/>
          </a:xfrm>
        </p:spPr>
        <p:txBody>
          <a:bodyPr/>
          <a:lstStyle/>
          <a:p>
            <a:r>
              <a:rPr lang="es-MX" dirty="0" smtClean="0"/>
              <a:t>Sinergia entre actores involucrados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5327904" y="462022"/>
            <a:ext cx="592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A42145"/>
                </a:solidFill>
              </a:rPr>
              <a:t>Las </a:t>
            </a:r>
            <a:r>
              <a:rPr lang="es-MX" sz="3200" dirty="0">
                <a:solidFill>
                  <a:srgbClr val="A42145"/>
                </a:solidFill>
              </a:rPr>
              <a:t>Partes considerarán </a:t>
            </a:r>
            <a:r>
              <a:rPr lang="es-MX" sz="3200" b="1" dirty="0">
                <a:solidFill>
                  <a:srgbClr val="A42145"/>
                </a:solidFill>
              </a:rPr>
              <a:t>establecer un </a:t>
            </a:r>
            <a:r>
              <a:rPr lang="es-MX" sz="3200" b="1" dirty="0" smtClean="0">
                <a:solidFill>
                  <a:srgbClr val="A42145"/>
                </a:solidFill>
              </a:rPr>
              <a:t>grupo consultivo </a:t>
            </a:r>
            <a:r>
              <a:rPr lang="es-MX" sz="3200" dirty="0">
                <a:solidFill>
                  <a:srgbClr val="A42145"/>
                </a:solidFill>
              </a:rPr>
              <a:t>para abordar cualquiera de los asuntos </a:t>
            </a:r>
            <a:r>
              <a:rPr lang="es-MX" sz="3200" dirty="0" smtClean="0">
                <a:solidFill>
                  <a:srgbClr val="A42145"/>
                </a:solidFill>
              </a:rPr>
              <a:t>relacionados </a:t>
            </a:r>
            <a:r>
              <a:rPr lang="es-MX" sz="3200" dirty="0">
                <a:solidFill>
                  <a:srgbClr val="A42145"/>
                </a:solidFill>
              </a:rPr>
              <a:t>con el funcionamiento </a:t>
            </a:r>
            <a:r>
              <a:rPr lang="es-MX" sz="3200" dirty="0" smtClean="0">
                <a:solidFill>
                  <a:srgbClr val="A42145"/>
                </a:solidFill>
              </a:rPr>
              <a:t>del </a:t>
            </a:r>
            <a:r>
              <a:rPr lang="es-MX" sz="3200" dirty="0">
                <a:solidFill>
                  <a:srgbClr val="A42145"/>
                </a:solidFill>
              </a:rPr>
              <a:t>Capítulo.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7" y="3228213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4381" y="2368446"/>
            <a:ext cx="4292511" cy="31672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Fortalecer la competitividad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Fortalecer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esquemas</a:t>
            </a:r>
            <a:r>
              <a:rPr lang="en-US" dirty="0" smtClean="0"/>
              <a:t> de Cooperación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 de </a:t>
            </a:r>
            <a:r>
              <a:rPr lang="en-US" dirty="0" err="1" smtClean="0"/>
              <a:t>ciberseguridad</a:t>
            </a: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Avanzar </a:t>
            </a:r>
            <a:r>
              <a:rPr lang="es-MX" dirty="0"/>
              <a:t>hacia un comercio regional inclusivo y </a:t>
            </a:r>
            <a:r>
              <a:rPr lang="es-MX" dirty="0" smtClean="0"/>
              <a:t>responsable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Aprovechar </a:t>
            </a:r>
            <a:r>
              <a:rPr lang="es-MX" dirty="0"/>
              <a:t>las oportunidades de la economía del siglo </a:t>
            </a:r>
            <a:r>
              <a:rPr lang="es-MX" dirty="0" smtClean="0"/>
              <a:t>XXI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Promover la certidumbre del comercio y las inversiones en América del Norte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4499" y="290720"/>
            <a:ext cx="7185612" cy="1393410"/>
          </a:xfrm>
        </p:spPr>
        <p:txBody>
          <a:bodyPr/>
          <a:lstStyle/>
          <a:p>
            <a:r>
              <a:rPr lang="es-MX" sz="2800" dirty="0"/>
              <a:t>Desafíos </a:t>
            </a:r>
            <a:r>
              <a:rPr lang="es-MX" sz="2800" dirty="0" smtClean="0"/>
              <a:t>actuales para la armonización de ordenamiento jurídico nacional a la luz de los compromisos del capítulo 19.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856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76360" y="348523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Consideraciones finales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04672" y="1019179"/>
            <a:ext cx="10972800" cy="9193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200" dirty="0" smtClean="0">
                <a:solidFill>
                  <a:srgbClr val="990000"/>
                </a:solidFill>
              </a:rPr>
              <a:t>Instalación del grupo consultivo de comercio electrónico</a:t>
            </a:r>
            <a:r>
              <a:rPr lang="es-MX" dirty="0" smtClean="0">
                <a:solidFill>
                  <a:srgbClr val="99000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rgbClr val="BC945A"/>
                </a:solidFill>
              </a:rPr>
              <a:t>Primer tema de la agenda: Discusión del artículo 19.17: Servicios Informáticos Interactivos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rgbClr val="BC945A"/>
                </a:solidFill>
              </a:rPr>
              <a:t>Evaluar si se requiere diseñar algún esquema legal sobre el alcance de las responsabilidades de las plataformas informáticas</a:t>
            </a:r>
            <a:endParaRPr lang="es-MX" dirty="0">
              <a:solidFill>
                <a:srgbClr val="BC945A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76" y="4317492"/>
            <a:ext cx="2831592" cy="21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33155" y="1699154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Gracias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75402" y="2712128"/>
            <a:ext cx="75731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Cindy Rayo Zapata</a:t>
            </a:r>
            <a:endParaRPr lang="es-ES" sz="2800" b="1" dirty="0">
              <a:solidFill>
                <a:srgbClr val="D0B17A"/>
              </a:solidFill>
              <a:latin typeface="Montserrat" panose="00000500000000000000" pitchFamily="50" charset="0"/>
              <a:ea typeface="Exo"/>
              <a:cs typeface="Exo"/>
            </a:endParaRPr>
          </a:p>
          <a:p>
            <a:pPr algn="ctr"/>
            <a:r>
              <a:rPr lang="es-ES" dirty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Directora </a:t>
            </a:r>
            <a:r>
              <a:rPr lang="es-ES" dirty="0" smtClean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General de </a:t>
            </a:r>
            <a:r>
              <a:rPr lang="es-ES" dirty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Comercio Internacional de Servicios de </a:t>
            </a:r>
            <a:r>
              <a:rPr lang="es-ES" dirty="0" smtClean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Inversión</a:t>
            </a:r>
          </a:p>
          <a:p>
            <a:pPr algn="ctr"/>
            <a:r>
              <a:rPr lang="es-ES" dirty="0" smtClean="0">
                <a:solidFill>
                  <a:srgbClr val="D0B17A"/>
                </a:solidFill>
                <a:latin typeface="Montserrat" panose="00000500000000000000" pitchFamily="50" charset="0"/>
              </a:rPr>
              <a:t>Subsecretaría de Comercio Exterior</a:t>
            </a:r>
            <a:endParaRPr lang="es-MX" dirty="0">
              <a:solidFill>
                <a:srgbClr val="D0B17A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05908" y="4142342"/>
            <a:ext cx="724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Correo electrónico </a:t>
            </a:r>
            <a:r>
              <a:rPr lang="es-MX" dirty="0" smtClean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  <a:hlinkClick r:id="rId2"/>
              </a:rPr>
              <a:t>cindy.rayo@economia.gob.mx</a:t>
            </a:r>
            <a:r>
              <a:rPr lang="es-MX" dirty="0" smtClean="0">
                <a:solidFill>
                  <a:srgbClr val="D0B17A"/>
                </a:solidFill>
                <a:latin typeface="Montserrat" panose="00000500000000000000" pitchFamily="50" charset="0"/>
                <a:ea typeface="Exo"/>
                <a:cs typeface="Exo"/>
              </a:rPr>
              <a:t>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958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458</Words>
  <Application>Microsoft Office PowerPoint</Application>
  <PresentationFormat>Panorámica</PresentationFormat>
  <Paragraphs>52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Exo</vt:lpstr>
      <vt:lpstr>Montserrat</vt:lpstr>
      <vt:lpstr>Montserrat Medium</vt:lpstr>
      <vt:lpstr>Montserrat SemiBold</vt:lpstr>
      <vt:lpstr>Tema de Office</vt:lpstr>
      <vt:lpstr>Presentación de PowerPoint</vt:lpstr>
      <vt:lpstr>Propiciando un ambiente favorable para el comercio electrónico </vt:lpstr>
      <vt:lpstr>Presentación de PowerPoint</vt:lpstr>
      <vt:lpstr>Áreas de oportunidad </vt:lpstr>
      <vt:lpstr>Áreas de oportunidad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Julia Escalante Rebollar</cp:lastModifiedBy>
  <cp:revision>55</cp:revision>
  <dcterms:created xsi:type="dcterms:W3CDTF">2018-12-04T03:27:02Z</dcterms:created>
  <dcterms:modified xsi:type="dcterms:W3CDTF">2020-03-11T20:50:18Z</dcterms:modified>
</cp:coreProperties>
</file>